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61" r:id="rId5"/>
    <p:sldId id="268" r:id="rId6"/>
    <p:sldId id="265" r:id="rId7"/>
    <p:sldId id="264" r:id="rId8"/>
    <p:sldId id="263" r:id="rId9"/>
    <p:sldId id="269" r:id="rId10"/>
    <p:sldId id="267"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01" autoAdjust="0"/>
  </p:normalViewPr>
  <p:slideViewPr>
    <p:cSldViewPr snapToGrid="0">
      <p:cViewPr>
        <p:scale>
          <a:sx n="72" d="100"/>
          <a:sy n="72" d="100"/>
        </p:scale>
        <p:origin x="1104" y="1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audio1.wav>
</file>

<file path=ppt/media/image1.jpeg>
</file>

<file path=ppt/media/image2.png>
</file>

<file path=ppt/media/image3.jpe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9/30/2022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9/30/2022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transition>
    <p:push dir="u"/>
    <p:sndAc>
      <p:stSnd>
        <p:snd r:embed="rId1" name="click.wav"/>
      </p:stSnd>
    </p:sndAc>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9/30/2022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9/30/2022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9/30/2022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9/30/2022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9/30/2022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p:push dir="u"/>
    <p:sndAc>
      <p:stSnd>
        <p:snd r:embed="rId1" name="click.wav"/>
      </p:stSnd>
    </p:sndAc>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9/30/2022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ransition>
    <p:push dir="u"/>
    <p:sndAc>
      <p:stSnd>
        <p:snd r:embed="rId19" name="click.wav"/>
      </p:stSnd>
    </p:sndAc>
  </p:transition>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QuR969uMICM" TargetMode="External"/><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hyperlink" Target="https://www.youtube.com/watch?v=ARWBdfWpDy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sz="2800" b="1">
                <a:solidFill>
                  <a:srgbClr val="FF0000"/>
                </a:solidFill>
                <a:effectLst>
                  <a:outerShdw blurRad="38100" dist="38100" dir="2700000" algn="tl">
                    <a:srgbClr val="000000">
                      <a:alpha val="43137"/>
                    </a:srgbClr>
                  </a:outerShdw>
                </a:effectLst>
              </a:rPr>
              <a:t>Quantum processors and computing</a:t>
            </a:r>
            <a:endParaRPr lang="en-US" sz="28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a:t>IW2</a:t>
            </a:r>
            <a:endParaRPr lang="en-US" dirty="0"/>
          </a:p>
        </p:txBody>
      </p:sp>
      <p:pic>
        <p:nvPicPr>
          <p:cNvPr id="1026" name="Picture 2" descr="What's under the hood of a quantum computer?">
            <a:extLst>
              <a:ext uri="{FF2B5EF4-FFF2-40B4-BE49-F238E27FC236}">
                <a16:creationId xmlns:a16="http://schemas.microsoft.com/office/drawing/2014/main" id="{D683E6E1-D3B2-4AD9-A510-405E062362A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8708" y="2591255"/>
            <a:ext cx="2152650" cy="1738458"/>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02AF7CF-07D3-4B2B-9141-12A90FDDB3E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31400" y="2412735"/>
            <a:ext cx="1801813" cy="1743075"/>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192207"/>
      </p:ext>
    </p:extLst>
  </p:cSld>
  <p:clrMapOvr>
    <a:masterClrMapping/>
  </p:clrMapOvr>
  <p:transition>
    <p:push dir="u"/>
    <p:sndAc>
      <p:stSnd>
        <p:snd r:embed="rId2" name="click.wav"/>
      </p:stSnd>
    </p:sndAc>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D8CA2-52DB-42FA-9FCB-4A48E24532B7}"/>
              </a:ext>
            </a:extLst>
          </p:cNvPr>
          <p:cNvSpPr>
            <a:spLocks noGrp="1"/>
          </p:cNvSpPr>
          <p:nvPr>
            <p:ph type="title"/>
          </p:nvPr>
        </p:nvSpPr>
        <p:spPr>
          <a:xfrm>
            <a:off x="1143001" y="197426"/>
            <a:ext cx="9905998" cy="1151515"/>
          </a:xfrm>
        </p:spPr>
        <p:txBody>
          <a:bodyPr/>
          <a:lstStyle/>
          <a:p>
            <a:r>
              <a:rPr lang="en-US" b="1">
                <a:solidFill>
                  <a:srgbClr val="FF0000"/>
                </a:solidFill>
                <a:effectLst>
                  <a:outerShdw blurRad="38100" dist="38100" dir="2700000" algn="tl">
                    <a:srgbClr val="000000">
                      <a:alpha val="43137"/>
                    </a:srgbClr>
                  </a:outerShdw>
                </a:effectLst>
              </a:rPr>
              <a:t>Let’s dive in</a:t>
            </a:r>
            <a:endParaRPr lang="az-Latn-AZ" b="1">
              <a:solidFill>
                <a:srgbClr val="FF0000"/>
              </a:solidFill>
              <a:effectLst>
                <a:outerShdw blurRad="38100" dist="38100" dir="2700000" algn="tl">
                  <a:srgbClr val="000000">
                    <a:alpha val="43137"/>
                  </a:srgbClr>
                </a:outerShdw>
              </a:effectLst>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4B736AB-C3F4-4100-BE27-943E3CD9F76C}"/>
                  </a:ext>
                </a:extLst>
              </p:cNvPr>
              <p:cNvSpPr>
                <a:spLocks noGrp="1"/>
              </p:cNvSpPr>
              <p:nvPr>
                <p:ph idx="1"/>
              </p:nvPr>
            </p:nvSpPr>
            <p:spPr>
              <a:xfrm>
                <a:off x="1141412" y="1236518"/>
                <a:ext cx="9905999" cy="4554683"/>
              </a:xfrm>
            </p:spPr>
            <p:txBody>
              <a:bodyPr>
                <a:normAutofit fontScale="92500"/>
              </a:bodyPr>
              <a:lstStyle/>
              <a:p>
                <a:r>
                  <a:rPr lang="en-US"/>
                  <a:t>A classical computer use 1’s and 0’s to demonstrate the operation, in contrast quatun computer use quantum bits or qubits. And they can be both 1 or 0 at the same timewhich is called </a:t>
                </a:r>
                <a:r>
                  <a:rPr lang="en-US">
                    <a:solidFill>
                      <a:srgbClr val="C00000"/>
                    </a:solidFill>
                  </a:rPr>
                  <a:t>superposition</a:t>
                </a:r>
                <a:r>
                  <a:rPr lang="en-US"/>
                  <a:t>, and it’s happening inside our body in MRI machine we can observe that. </a:t>
                </a:r>
                <a:r>
                  <a:rPr lang="en-US">
                    <a:solidFill>
                      <a:srgbClr val="C00000"/>
                    </a:solidFill>
                  </a:rPr>
                  <a:t>N qubits means </a:t>
                </a:r>
                <a14:m>
                  <m:oMath xmlns:m="http://schemas.openxmlformats.org/officeDocument/2006/math">
                    <m:sSup>
                      <m:sSupPr>
                        <m:ctrlPr>
                          <a:rPr lang="en-US" i="1" smtClean="0">
                            <a:solidFill>
                              <a:srgbClr val="C00000"/>
                            </a:solidFill>
                            <a:latin typeface="Cambria Math" panose="02040503050406030204" pitchFamily="18" charset="0"/>
                          </a:rPr>
                        </m:ctrlPr>
                      </m:sSupPr>
                      <m:e>
                        <m:r>
                          <a:rPr lang="en-US" b="0" i="1" smtClean="0">
                            <a:solidFill>
                              <a:srgbClr val="C00000"/>
                            </a:solidFill>
                            <a:latin typeface="Cambria Math" panose="02040503050406030204" pitchFamily="18" charset="0"/>
                          </a:rPr>
                          <m:t>2</m:t>
                        </m:r>
                      </m:e>
                      <m:sup>
                        <m:r>
                          <a:rPr lang="en-US" b="0" i="1" smtClean="0">
                            <a:solidFill>
                              <a:srgbClr val="C00000"/>
                            </a:solidFill>
                            <a:latin typeface="Cambria Math" panose="02040503050406030204" pitchFamily="18" charset="0"/>
                          </a:rPr>
                          <m:t>𝑛</m:t>
                        </m:r>
                      </m:sup>
                    </m:sSup>
                    <m:r>
                      <a:rPr lang="en-US" b="0" i="0" smtClean="0">
                        <a:solidFill>
                          <a:srgbClr val="C00000"/>
                        </a:solidFill>
                        <a:latin typeface="Cambria Math" panose="02040503050406030204" pitchFamily="18" charset="0"/>
                      </a:rPr>
                      <m:t>;</m:t>
                    </m:r>
                    <m:r>
                      <m:rPr>
                        <m:sty m:val="p"/>
                      </m:rPr>
                      <a:rPr lang="en-US" b="0" i="0" smtClean="0">
                        <a:solidFill>
                          <a:schemeClr val="tx1"/>
                        </a:solidFill>
                        <a:latin typeface="Cambria Math" panose="02040503050406030204" pitchFamily="18" charset="0"/>
                      </a:rPr>
                      <m:t>Qubit</m:t>
                    </m:r>
                    <m:r>
                      <a:rPr lang="en-US" b="0" i="0" smtClean="0">
                        <a:solidFill>
                          <a:schemeClr val="tx1"/>
                        </a:solidFill>
                        <a:latin typeface="Cambria Math" panose="02040503050406030204" pitchFamily="18" charset="0"/>
                      </a:rPr>
                      <m:t>−</m:t>
                    </m:r>
                    <m:r>
                      <m:rPr>
                        <m:sty m:val="p"/>
                      </m:rPr>
                      <a:rPr lang="en-US" b="0" i="0" smtClean="0">
                        <a:solidFill>
                          <a:schemeClr val="tx1"/>
                        </a:solidFill>
                        <a:latin typeface="Cambria Math" panose="02040503050406030204" pitchFamily="18" charset="0"/>
                      </a:rPr>
                      <m:t>behaves</m:t>
                    </m:r>
                    <m:r>
                      <a:rPr lang="en-US" b="0" i="0" smtClean="0">
                        <a:solidFill>
                          <a:schemeClr val="tx1"/>
                        </a:solidFill>
                        <a:latin typeface="Cambria Math" panose="02040503050406030204" pitchFamily="18" charset="0"/>
                      </a:rPr>
                      <m:t> </m:t>
                    </m:r>
                    <m:r>
                      <m:rPr>
                        <m:sty m:val="p"/>
                      </m:rPr>
                      <a:rPr lang="en-US" b="0" i="0" smtClean="0">
                        <a:solidFill>
                          <a:schemeClr val="tx1"/>
                        </a:solidFill>
                        <a:latin typeface="Cambria Math" panose="02040503050406030204" pitchFamily="18" charset="0"/>
                      </a:rPr>
                      <m:t>like</m:t>
                    </m:r>
                    <m:r>
                      <a:rPr lang="en-US" b="0" i="0" smtClean="0">
                        <a:solidFill>
                          <a:schemeClr val="tx1"/>
                        </a:solidFill>
                        <a:latin typeface="Cambria Math" panose="02040503050406030204" pitchFamily="18" charset="0"/>
                      </a:rPr>
                      <m:t> </m:t>
                    </m:r>
                    <m:r>
                      <m:rPr>
                        <m:sty m:val="p"/>
                      </m:rPr>
                      <a:rPr lang="en-US" b="0" i="0" smtClean="0">
                        <a:solidFill>
                          <a:schemeClr val="tx1"/>
                        </a:solidFill>
                        <a:latin typeface="Cambria Math" panose="02040503050406030204" pitchFamily="18" charset="0"/>
                      </a:rPr>
                      <m:t>an</m:t>
                    </m:r>
                    <m:r>
                      <a:rPr lang="en-US" b="0" i="0" smtClean="0">
                        <a:solidFill>
                          <a:schemeClr val="tx1"/>
                        </a:solidFill>
                        <a:latin typeface="Cambria Math" panose="02040503050406030204" pitchFamily="18" charset="0"/>
                      </a:rPr>
                      <m:t> </m:t>
                    </m:r>
                    <m:r>
                      <m:rPr>
                        <m:sty m:val="p"/>
                      </m:rPr>
                      <a:rPr lang="en-US" b="0" i="0" smtClean="0">
                        <a:solidFill>
                          <a:schemeClr val="tx1"/>
                        </a:solidFill>
                        <a:latin typeface="Cambria Math" panose="02040503050406030204" pitchFamily="18" charset="0"/>
                      </a:rPr>
                      <m:t>artificial</m:t>
                    </m:r>
                    <m:r>
                      <a:rPr lang="en-US" b="0" i="0" smtClean="0">
                        <a:solidFill>
                          <a:schemeClr val="tx1"/>
                        </a:solidFill>
                        <a:latin typeface="Cambria Math" panose="02040503050406030204" pitchFamily="18" charset="0"/>
                      </a:rPr>
                      <m:t> </m:t>
                    </m:r>
                    <m:r>
                      <m:rPr>
                        <m:sty m:val="p"/>
                      </m:rPr>
                      <a:rPr lang="en-US" b="0" i="0" smtClean="0">
                        <a:solidFill>
                          <a:schemeClr val="tx1"/>
                        </a:solidFill>
                        <a:latin typeface="Cambria Math" panose="02040503050406030204" pitchFamily="18" charset="0"/>
                      </a:rPr>
                      <m:t>atom</m:t>
                    </m:r>
                  </m:oMath>
                </a14:m>
                <a:endParaRPr lang="en-US"/>
              </a:p>
              <a:p>
                <a:r>
                  <a:rPr lang="en-US"/>
                  <a:t>The second property of quantum is that </a:t>
                </a:r>
                <a:r>
                  <a:rPr lang="en-US">
                    <a:solidFill>
                      <a:srgbClr val="C00000"/>
                    </a:solidFill>
                  </a:rPr>
                  <a:t>entanglement </a:t>
                </a:r>
                <a:r>
                  <a:rPr lang="en-US"/>
                  <a:t>– the states of entagled qubits cannot be described independently each other. (hard to separate them)</a:t>
                </a:r>
              </a:p>
              <a:p>
                <a:r>
                  <a:rPr lang="en-US"/>
                  <a:t>A lot of technologies-computers,laser, nuclear power plants; exists because of our understanding  of quantum physics.</a:t>
                </a:r>
              </a:p>
              <a:p>
                <a:r>
                  <a:rPr lang="en-US"/>
                  <a:t>It is(quantum physics) hard to imagine but we can demonstrate well with the help of math.</a:t>
                </a:r>
              </a:p>
              <a:p>
                <a:endParaRPr lang="en-US"/>
              </a:p>
              <a:p>
                <a:endParaRPr lang="az-Latn-AZ"/>
              </a:p>
            </p:txBody>
          </p:sp>
        </mc:Choice>
        <mc:Fallback>
          <p:sp>
            <p:nvSpPr>
              <p:cNvPr id="3" name="Content Placeholder 2">
                <a:extLst>
                  <a:ext uri="{FF2B5EF4-FFF2-40B4-BE49-F238E27FC236}">
                    <a16:creationId xmlns:a16="http://schemas.microsoft.com/office/drawing/2014/main" id="{74B736AB-C3F4-4100-BE27-943E3CD9F76C}"/>
                  </a:ext>
                </a:extLst>
              </p:cNvPr>
              <p:cNvSpPr>
                <a:spLocks noGrp="1" noRot="1" noChangeAspect="1" noMove="1" noResize="1" noEditPoints="1" noAdjustHandles="1" noChangeArrowheads="1" noChangeShapeType="1" noTextEdit="1"/>
              </p:cNvSpPr>
              <p:nvPr>
                <p:ph idx="1"/>
              </p:nvPr>
            </p:nvSpPr>
            <p:spPr>
              <a:xfrm>
                <a:off x="1141412" y="1236518"/>
                <a:ext cx="9905999" cy="4554683"/>
              </a:xfrm>
              <a:blipFill>
                <a:blip r:embed="rId3"/>
                <a:stretch>
                  <a:fillRect l="-1046" t="-1473" r="-800" b="-803"/>
                </a:stretch>
              </a:blipFill>
            </p:spPr>
            <p:txBody>
              <a:bodyPr/>
              <a:lstStyle/>
              <a:p>
                <a:r>
                  <a:rPr lang="az-Latn-AZ">
                    <a:noFill/>
                  </a:rPr>
                  <a:t> </a:t>
                </a:r>
              </a:p>
            </p:txBody>
          </p:sp>
        </mc:Fallback>
      </mc:AlternateContent>
    </p:spTree>
    <p:extLst>
      <p:ext uri="{BB962C8B-B14F-4D97-AF65-F5344CB8AC3E}">
        <p14:creationId xmlns:p14="http://schemas.microsoft.com/office/powerpoint/2010/main" val="3109028865"/>
      </p:ext>
    </p:extLst>
  </p:cSld>
  <p:clrMapOvr>
    <a:masterClrMapping/>
  </p:clrMapOvr>
  <p:transition>
    <p:push dir="u"/>
    <p:sndAc>
      <p:stSnd>
        <p:snd r:embed="rId2" name="click.wav"/>
      </p:stSnd>
    </p:sndAc>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AE354-F119-4C3F-870E-30789179DD2C}"/>
              </a:ext>
            </a:extLst>
          </p:cNvPr>
          <p:cNvSpPr>
            <a:spLocks noGrp="1"/>
          </p:cNvSpPr>
          <p:nvPr>
            <p:ph type="title"/>
          </p:nvPr>
        </p:nvSpPr>
        <p:spPr>
          <a:xfrm>
            <a:off x="1141413" y="228600"/>
            <a:ext cx="9905998" cy="1132609"/>
          </a:xfrm>
        </p:spPr>
        <p:txBody>
          <a:bodyPr/>
          <a:lstStyle/>
          <a:p>
            <a:r>
              <a:rPr lang="en-US" sz="3600" b="1">
                <a:solidFill>
                  <a:srgbClr val="FF0000"/>
                </a:solidFill>
                <a:effectLst>
                  <a:outerShdw blurRad="38100" dist="38100" dir="2700000" algn="tl">
                    <a:srgbClr val="000000">
                      <a:alpha val="43137"/>
                    </a:srgbClr>
                  </a:outerShdw>
                </a:effectLst>
              </a:rPr>
              <a:t>Quantum processors</a:t>
            </a:r>
            <a:endParaRPr lang="az-Latn-AZ"/>
          </a:p>
        </p:txBody>
      </p:sp>
      <p:sp>
        <p:nvSpPr>
          <p:cNvPr id="3" name="Content Placeholder 2">
            <a:extLst>
              <a:ext uri="{FF2B5EF4-FFF2-40B4-BE49-F238E27FC236}">
                <a16:creationId xmlns:a16="http://schemas.microsoft.com/office/drawing/2014/main" id="{53D4D8B1-AB7E-4BD3-B0E5-DCCC4546DFE1}"/>
              </a:ext>
            </a:extLst>
          </p:cNvPr>
          <p:cNvSpPr>
            <a:spLocks noGrp="1"/>
          </p:cNvSpPr>
          <p:nvPr>
            <p:ph idx="1"/>
          </p:nvPr>
        </p:nvSpPr>
        <p:spPr>
          <a:xfrm>
            <a:off x="1141413" y="1641764"/>
            <a:ext cx="9905999" cy="4429992"/>
          </a:xfrm>
        </p:spPr>
        <p:txBody>
          <a:bodyPr>
            <a:normAutofit lnSpcReduction="10000"/>
          </a:bodyPr>
          <a:lstStyle/>
          <a:p>
            <a:pPr algn="l" fontAlgn="base"/>
            <a:r>
              <a:rPr lang="en-US">
                <a:latin typeface="Open Sans" panose="020B0606030504020204" pitchFamily="34" charset="0"/>
              </a:rPr>
              <a:t>Researchers in</a:t>
            </a:r>
            <a:r>
              <a:rPr lang="en-US" b="0" i="0">
                <a:effectLst/>
                <a:latin typeface="Open Sans" panose="020B0606030504020204" pitchFamily="34" charset="0"/>
              </a:rPr>
              <a:t> Toronto used a photonic quantum computer chip to solve a sampling problem that went way beyond the fastest computers and algorithms.</a:t>
            </a:r>
          </a:p>
          <a:p>
            <a:pPr algn="l" fontAlgn="base"/>
            <a:r>
              <a:rPr lang="en-US" b="0" i="0">
                <a:effectLst/>
                <a:latin typeface="Open Sans" panose="020B0606030504020204" pitchFamily="34" charset="0"/>
              </a:rPr>
              <a:t>The </a:t>
            </a:r>
            <a:r>
              <a:rPr lang="en-US">
                <a:latin typeface="Open Sans" panose="020B0606030504020204" pitchFamily="34" charset="0"/>
              </a:rPr>
              <a:t>paper the researchers</a:t>
            </a:r>
            <a:r>
              <a:rPr lang="en-US" b="0" i="0">
                <a:effectLst/>
                <a:latin typeface="Open Sans" panose="020B0606030504020204" pitchFamily="34" charset="0"/>
              </a:rPr>
              <a:t> published says that the Borealis quantum chip took only 36 microseconds to solve a problem that would take supercomputers and algorithms 9,000 years to figure out.</a:t>
            </a:r>
          </a:p>
          <a:p>
            <a:pPr marL="0" marR="0" lvl="0" indent="0" algn="l" defTabSz="914400" rtl="0" eaLnBrk="0" fontAlgn="base" latinLnBrk="0" hangingPunct="0">
              <a:lnSpc>
                <a:spcPct val="100000"/>
              </a:lnSpc>
              <a:spcBef>
                <a:spcPct val="0"/>
              </a:spcBef>
              <a:spcAft>
                <a:spcPct val="0"/>
              </a:spcAft>
              <a:buClrTx/>
              <a:buSzTx/>
              <a:buFontTx/>
              <a:buNone/>
              <a:tabLst/>
            </a:pPr>
            <a:r>
              <a:rPr kumimoji="0" lang="az-Latn-AZ" altLang="az-Latn-AZ" sz="2400" b="0" i="0" u="none" strike="noStrike" cap="none" normalizeH="0" baseline="0">
                <a:ln>
                  <a:noFill/>
                </a:ln>
                <a:effectLst/>
                <a:latin typeface="Open Sans" panose="020B0606030504020204" pitchFamily="34" charset="0"/>
                <a:cs typeface="Open Sans" panose="020B0606030504020204" pitchFamily="34" charset="0"/>
              </a:rPr>
              <a:t>The authors of the study said,</a:t>
            </a:r>
            <a:endParaRPr kumimoji="0" lang="az-Latn-AZ" altLang="az-Latn-AZ" sz="2400" b="0" i="0" u="none" strike="noStrike" cap="none" normalizeH="0" baseline="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az-Latn-AZ" sz="2400" b="0" i="0" u="none" strike="noStrike" cap="none" normalizeH="0" baseline="0">
                <a:ln>
                  <a:noFill/>
                </a:ln>
                <a:effectLst/>
                <a:latin typeface="inherit"/>
              </a:rPr>
              <a:t>	</a:t>
            </a:r>
            <a:r>
              <a:rPr kumimoji="0" lang="az-Latn-AZ" altLang="az-Latn-AZ" sz="2400" b="0" i="0" u="none" strike="noStrike" cap="none" normalizeH="0" baseline="0">
                <a:ln>
                  <a:noFill/>
                </a:ln>
                <a:effectLst/>
                <a:latin typeface="inherit"/>
              </a:rPr>
              <a:t>“This work is a critical milestone on the path to a practical quantum computer, validating key technological features of photonics as a platform for this goal.”</a:t>
            </a:r>
            <a:endParaRPr kumimoji="0" lang="az-Latn-AZ" altLang="az-Latn-AZ" sz="2400" b="0" i="0" u="none" strike="noStrike" cap="none" normalizeH="0" baseline="0">
              <a:ln>
                <a:noFill/>
              </a:ln>
              <a:effectLst/>
              <a:latin typeface="Arial" panose="020B0604020202020204" pitchFamily="34" charset="0"/>
            </a:endParaRPr>
          </a:p>
          <a:p>
            <a:pPr algn="l" fontAlgn="base"/>
            <a:endParaRPr lang="en-US" sz="2400" b="0" i="0">
              <a:effectLst/>
              <a:latin typeface="Open Sans" panose="020B0606030504020204" pitchFamily="34" charset="0"/>
            </a:endParaRPr>
          </a:p>
          <a:p>
            <a:pPr algn="l" fontAlgn="base"/>
            <a:endParaRPr lang="en-US" b="0" i="0">
              <a:effectLst/>
              <a:latin typeface="Open Sans" panose="020B0606030504020204" pitchFamily="34" charset="0"/>
            </a:endParaRPr>
          </a:p>
        </p:txBody>
      </p:sp>
    </p:spTree>
    <p:extLst>
      <p:ext uri="{BB962C8B-B14F-4D97-AF65-F5344CB8AC3E}">
        <p14:creationId xmlns:p14="http://schemas.microsoft.com/office/powerpoint/2010/main" val="2046211200"/>
      </p:ext>
    </p:extLst>
  </p:cSld>
  <p:clrMapOvr>
    <a:masterClrMapping/>
  </p:clrMapOvr>
  <p:transition>
    <p:push dir="u"/>
    <p:sndAc>
      <p:stSnd>
        <p:snd r:embed="rId2" name="click.wav"/>
      </p:stSnd>
    </p:sndAc>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01809-3595-4CCE-89DA-CB3C67F485D0}"/>
              </a:ext>
            </a:extLst>
          </p:cNvPr>
          <p:cNvSpPr>
            <a:spLocks noGrp="1"/>
          </p:cNvSpPr>
          <p:nvPr>
            <p:ph type="title"/>
          </p:nvPr>
        </p:nvSpPr>
        <p:spPr>
          <a:xfrm>
            <a:off x="1143001" y="171709"/>
            <a:ext cx="9905998" cy="1085591"/>
          </a:xfrm>
        </p:spPr>
        <p:txBody>
          <a:bodyPr/>
          <a:lstStyle/>
          <a:p>
            <a:r>
              <a:rPr lang="en-US" b="1">
                <a:solidFill>
                  <a:srgbClr val="FF0000"/>
                </a:solidFill>
                <a:effectLst>
                  <a:outerShdw blurRad="38100" dist="38100" dir="2700000" algn="tl">
                    <a:srgbClr val="000000">
                      <a:alpha val="43137"/>
                    </a:srgbClr>
                  </a:outerShdw>
                </a:effectLst>
              </a:rPr>
              <a:t>Quantum computing</a:t>
            </a:r>
            <a:endParaRPr lang="az-Latn-AZ" b="1">
              <a:solidFill>
                <a:srgbClr val="FF000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237EC09-AD57-4E3D-BE70-650E2FEB7471}"/>
              </a:ext>
            </a:extLst>
          </p:cNvPr>
          <p:cNvSpPr>
            <a:spLocks noGrp="1"/>
          </p:cNvSpPr>
          <p:nvPr>
            <p:ph idx="1"/>
          </p:nvPr>
        </p:nvSpPr>
        <p:spPr>
          <a:xfrm>
            <a:off x="1141412" y="1257300"/>
            <a:ext cx="9905999" cy="4533901"/>
          </a:xfrm>
        </p:spPr>
        <p:txBody>
          <a:bodyPr/>
          <a:lstStyle/>
          <a:p>
            <a:r>
              <a:rPr lang="en-US"/>
              <a:t>First of all we should understand that quantum computers are not next generation computer, it is another technology; just look at candle and light bulb, they are two different things. </a:t>
            </a:r>
          </a:p>
          <a:p>
            <a:pPr marL="0" indent="0">
              <a:buNone/>
            </a:pPr>
            <a:endParaRPr lang="en-US"/>
          </a:p>
          <a:p>
            <a:r>
              <a:rPr lang="en-US"/>
              <a:t>And it has a huge potential to impact our future; including </a:t>
            </a:r>
            <a:r>
              <a:rPr lang="en-US">
                <a:solidFill>
                  <a:srgbClr val="C00000"/>
                </a:solidFill>
              </a:rPr>
              <a:t>security</a:t>
            </a:r>
            <a:r>
              <a:rPr lang="en-US"/>
              <a:t>-create private key for encrypting messages; </a:t>
            </a:r>
            <a:r>
              <a:rPr lang="en-US">
                <a:solidFill>
                  <a:srgbClr val="C00000"/>
                </a:solidFill>
              </a:rPr>
              <a:t>healthcare</a:t>
            </a:r>
            <a:r>
              <a:rPr lang="en-US"/>
              <a:t>- for drug development; even </a:t>
            </a:r>
            <a:r>
              <a:rPr lang="en-US">
                <a:solidFill>
                  <a:srgbClr val="C00000"/>
                </a:solidFill>
              </a:rPr>
              <a:t>Internet-</a:t>
            </a:r>
            <a:r>
              <a:rPr lang="en-US"/>
              <a:t>teleportation of information without physically transmitting.</a:t>
            </a:r>
            <a:endParaRPr lang="az-Latn-AZ"/>
          </a:p>
        </p:txBody>
      </p:sp>
    </p:spTree>
    <p:extLst>
      <p:ext uri="{BB962C8B-B14F-4D97-AF65-F5344CB8AC3E}">
        <p14:creationId xmlns:p14="http://schemas.microsoft.com/office/powerpoint/2010/main" val="191276746"/>
      </p:ext>
    </p:extLst>
  </p:cSld>
  <p:clrMapOvr>
    <a:masterClrMapping/>
  </p:clrMapOvr>
  <p:transition>
    <p:push dir="u"/>
    <p:sndAc>
      <p:stSnd>
        <p:snd r:embed="rId2" name="click.wav"/>
      </p:stSnd>
    </p:sndAc>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6FF6D-6D4F-490D-AEC2-8724D19B445C}"/>
              </a:ext>
            </a:extLst>
          </p:cNvPr>
          <p:cNvSpPr>
            <a:spLocks noGrp="1"/>
          </p:cNvSpPr>
          <p:nvPr>
            <p:ph type="title"/>
          </p:nvPr>
        </p:nvSpPr>
        <p:spPr>
          <a:xfrm>
            <a:off x="1141412" y="223663"/>
            <a:ext cx="9905998" cy="1012855"/>
          </a:xfrm>
        </p:spPr>
        <p:txBody>
          <a:bodyPr>
            <a:normAutofit/>
          </a:bodyPr>
          <a:lstStyle/>
          <a:p>
            <a:r>
              <a:rPr lang="en-US" b="1">
                <a:solidFill>
                  <a:srgbClr val="FF0000"/>
                </a:solidFill>
                <a:effectLst>
                  <a:outerShdw blurRad="38100" dist="38100" dir="2700000" algn="tl">
                    <a:srgbClr val="000000">
                      <a:alpha val="43137"/>
                    </a:srgbClr>
                  </a:outerShdw>
                </a:effectLst>
              </a:rPr>
              <a:t>What makes me excited about Quantum?</a:t>
            </a:r>
            <a:endParaRPr lang="az-Latn-AZ" b="1">
              <a:solidFill>
                <a:srgbClr val="FF000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E25703DE-038A-43CB-BFD0-51C81638E64A}"/>
              </a:ext>
            </a:extLst>
          </p:cNvPr>
          <p:cNvSpPr>
            <a:spLocks noGrp="1"/>
          </p:cNvSpPr>
          <p:nvPr>
            <p:ph idx="1"/>
          </p:nvPr>
        </p:nvSpPr>
        <p:spPr>
          <a:xfrm>
            <a:off x="1141411" y="1059874"/>
            <a:ext cx="10215853" cy="5496790"/>
          </a:xfrm>
        </p:spPr>
        <p:txBody>
          <a:bodyPr>
            <a:normAutofit fontScale="92500"/>
          </a:bodyPr>
          <a:lstStyle/>
          <a:p>
            <a:r>
              <a:rPr lang="en-US"/>
              <a:t>There is so many things which we can do with our classical computers and we always talk about their abiliites that they can do but we never talk about what they cannot do, at this point quantum computers come into play and solve so big problems. </a:t>
            </a:r>
          </a:p>
          <a:p>
            <a:pPr>
              <a:lnSpc>
                <a:spcPct val="110000"/>
              </a:lnSpc>
            </a:pPr>
            <a:r>
              <a:rPr lang="en-US" b="0" i="0">
                <a:effectLst/>
                <a:latin typeface="source-serif-pro"/>
              </a:rPr>
              <a:t>For now, anyone without a quantum computer isn’t missing out on anything. Quantum computers can’t yet function any better than our classic computers can and aren’t expected to do so for at least another decade</a:t>
            </a:r>
          </a:p>
          <a:p>
            <a:pPr>
              <a:lnSpc>
                <a:spcPct val="110000"/>
              </a:lnSpc>
            </a:pPr>
            <a:r>
              <a:rPr lang="en-US">
                <a:latin typeface="source-serif-pro"/>
              </a:rPr>
              <a:t>Applications of it quite board and we need find them. – </a:t>
            </a:r>
            <a:r>
              <a:rPr lang="en-US">
                <a:solidFill>
                  <a:srgbClr val="C00000"/>
                </a:solidFill>
                <a:latin typeface="source-serif-pro"/>
              </a:rPr>
              <a:t>what we need to do</a:t>
            </a:r>
            <a:endParaRPr lang="en-US">
              <a:solidFill>
                <a:srgbClr val="C00000"/>
              </a:solidFill>
            </a:endParaRPr>
          </a:p>
          <a:p>
            <a:r>
              <a:rPr lang="en-US"/>
              <a:t>It is sure that we will not get quantum computer in our house near soon.(but it is possible with clouds) And I don’t think they will replace the regular ones but what they will do is quite hard and impressive.</a:t>
            </a:r>
          </a:p>
          <a:p>
            <a:r>
              <a:rPr lang="en-US"/>
              <a:t>When I think about it, it is like there is no problem you cannot solve with quantum computers and it makes me think some crazy sci-fi things.</a:t>
            </a:r>
          </a:p>
          <a:p>
            <a:endParaRPr lang="az-Latn-AZ"/>
          </a:p>
        </p:txBody>
      </p:sp>
    </p:spTree>
    <p:extLst>
      <p:ext uri="{BB962C8B-B14F-4D97-AF65-F5344CB8AC3E}">
        <p14:creationId xmlns:p14="http://schemas.microsoft.com/office/powerpoint/2010/main" val="874892611"/>
      </p:ext>
    </p:extLst>
  </p:cSld>
  <p:clrMapOvr>
    <a:masterClrMapping/>
  </p:clrMapOvr>
  <p:transition>
    <p:push dir="u"/>
    <p:sndAc>
      <p:stSnd>
        <p:snd r:embed="rId2" name="click.wav"/>
      </p:stSnd>
    </p:sndAc>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25BC2-4D4C-44B6-95E7-39490D39BB94}"/>
              </a:ext>
            </a:extLst>
          </p:cNvPr>
          <p:cNvSpPr>
            <a:spLocks noGrp="1"/>
          </p:cNvSpPr>
          <p:nvPr>
            <p:ph type="title"/>
          </p:nvPr>
        </p:nvSpPr>
        <p:spPr>
          <a:xfrm>
            <a:off x="1143001" y="202882"/>
            <a:ext cx="9905998" cy="1116764"/>
          </a:xfrm>
        </p:spPr>
        <p:txBody>
          <a:bodyPr/>
          <a:lstStyle/>
          <a:p>
            <a:r>
              <a:rPr lang="en-US" b="1">
                <a:solidFill>
                  <a:srgbClr val="FF0000"/>
                </a:solidFill>
                <a:effectLst>
                  <a:outerShdw blurRad="38100" dist="38100" dir="2700000" algn="tl">
                    <a:srgbClr val="000000">
                      <a:alpha val="43137"/>
                    </a:srgbClr>
                  </a:outerShdw>
                </a:effectLst>
              </a:rPr>
              <a:t>Some deep notes:</a:t>
            </a:r>
            <a:endParaRPr lang="az-Latn-AZ" b="1">
              <a:solidFill>
                <a:srgbClr val="FF000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A2C0B9E3-06E6-4369-A5C1-35C675E95328}"/>
              </a:ext>
            </a:extLst>
          </p:cNvPr>
          <p:cNvSpPr>
            <a:spLocks noGrp="1"/>
          </p:cNvSpPr>
          <p:nvPr>
            <p:ph idx="1"/>
          </p:nvPr>
        </p:nvSpPr>
        <p:spPr>
          <a:xfrm>
            <a:off x="893618" y="1319646"/>
            <a:ext cx="10494818" cy="4571999"/>
          </a:xfrm>
        </p:spPr>
        <p:txBody>
          <a:bodyPr/>
          <a:lstStyle/>
          <a:p>
            <a:pPr marL="0" indent="0">
              <a:buNone/>
            </a:pPr>
            <a:r>
              <a:rPr lang="en-US"/>
              <a:t>There are some problems which we cannot do with our regular computers.</a:t>
            </a:r>
          </a:p>
          <a:p>
            <a:pPr marL="0" indent="0">
              <a:buNone/>
            </a:pPr>
            <a:endParaRPr lang="en-US"/>
          </a:p>
          <a:p>
            <a:pPr marL="0" indent="0">
              <a:buNone/>
            </a:pPr>
            <a:r>
              <a:rPr lang="en-US"/>
              <a:t>It calculates things but totally in a differeny way than classical computer.</a:t>
            </a:r>
          </a:p>
          <a:p>
            <a:pPr marL="0" indent="0">
              <a:buNone/>
            </a:pPr>
            <a:endParaRPr lang="en-US"/>
          </a:p>
          <a:p>
            <a:pPr marL="0" indent="0">
              <a:buNone/>
            </a:pPr>
            <a:r>
              <a:rPr lang="en-US"/>
              <a:t>And we undoubtly think that with this computers we can do a lot of great things, including understanding nature better.</a:t>
            </a:r>
          </a:p>
          <a:p>
            <a:pPr marL="0" indent="0">
              <a:buNone/>
            </a:pPr>
            <a:endParaRPr lang="az-Latn-AZ"/>
          </a:p>
        </p:txBody>
      </p:sp>
    </p:spTree>
    <p:extLst>
      <p:ext uri="{BB962C8B-B14F-4D97-AF65-F5344CB8AC3E}">
        <p14:creationId xmlns:p14="http://schemas.microsoft.com/office/powerpoint/2010/main" val="49915119"/>
      </p:ext>
    </p:extLst>
  </p:cSld>
  <p:clrMapOvr>
    <a:masterClrMapping/>
  </p:clrMapOvr>
  <p:transition>
    <p:push dir="u"/>
    <p:sndAc>
      <p:stSnd>
        <p:snd r:embed="rId2" name="click.wav"/>
      </p:stSnd>
    </p:sndAc>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66F84-F275-44FA-AFF8-AFA60B9ADEEE}"/>
              </a:ext>
            </a:extLst>
          </p:cNvPr>
          <p:cNvSpPr>
            <a:spLocks noGrp="1"/>
          </p:cNvSpPr>
          <p:nvPr>
            <p:ph type="title"/>
          </p:nvPr>
        </p:nvSpPr>
        <p:spPr/>
        <p:txBody>
          <a:bodyPr/>
          <a:lstStyle/>
          <a:p>
            <a:r>
              <a:rPr lang="en-US" b="1">
                <a:solidFill>
                  <a:srgbClr val="FF0000"/>
                </a:solidFill>
                <a:effectLst>
                  <a:outerShdw blurRad="38100" dist="38100" dir="2700000" algn="tl">
                    <a:srgbClr val="000000">
                      <a:alpha val="43137"/>
                    </a:srgbClr>
                  </a:outerShdw>
                </a:effectLst>
              </a:rPr>
              <a:t>References and more:</a:t>
            </a:r>
            <a:endParaRPr lang="az-Latn-AZ" b="1">
              <a:solidFill>
                <a:srgbClr val="FF000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648F68E0-1E66-4EDA-91C6-208EDE7C4549}"/>
              </a:ext>
            </a:extLst>
          </p:cNvPr>
          <p:cNvSpPr>
            <a:spLocks noGrp="1"/>
          </p:cNvSpPr>
          <p:nvPr>
            <p:ph idx="1"/>
          </p:nvPr>
        </p:nvSpPr>
        <p:spPr/>
        <p:txBody>
          <a:bodyPr/>
          <a:lstStyle/>
          <a:p>
            <a:pPr marL="0" indent="0">
              <a:buNone/>
            </a:pPr>
            <a:r>
              <a:rPr lang="az-Latn-AZ">
                <a:hlinkClick r:id="rId3"/>
              </a:rPr>
              <a:t>https://www.youtube.com/watch?v=QuR969uMICM</a:t>
            </a:r>
            <a:endParaRPr lang="en-US"/>
          </a:p>
          <a:p>
            <a:pPr marL="0" indent="0">
              <a:buNone/>
            </a:pPr>
            <a:r>
              <a:rPr lang="en-US">
                <a:hlinkClick r:id="rId4"/>
              </a:rPr>
              <a:t>https://www.youtube.com/watch?v=ARWBdfWpDyc</a:t>
            </a:r>
            <a:endParaRPr lang="en-US"/>
          </a:p>
          <a:p>
            <a:pPr marL="0" indent="0">
              <a:buNone/>
            </a:pPr>
            <a:r>
              <a:rPr lang="en-US"/>
              <a:t>https://www.youtube.com/watch?v=OWJCfOvochA</a:t>
            </a:r>
          </a:p>
          <a:p>
            <a:pPr marL="0" indent="0">
              <a:buNone/>
            </a:pPr>
            <a:endParaRPr lang="en-US" b="1"/>
          </a:p>
          <a:p>
            <a:pPr marL="0" indent="0">
              <a:buNone/>
            </a:pPr>
            <a:endParaRPr lang="az-Latn-AZ" b="1"/>
          </a:p>
        </p:txBody>
      </p:sp>
    </p:spTree>
    <p:extLst>
      <p:ext uri="{BB962C8B-B14F-4D97-AF65-F5344CB8AC3E}">
        <p14:creationId xmlns:p14="http://schemas.microsoft.com/office/powerpoint/2010/main" val="2251252716"/>
      </p:ext>
    </p:extLst>
  </p:cSld>
  <p:clrMapOvr>
    <a:masterClrMapping/>
  </p:clrMapOvr>
  <p:transition>
    <p:push dir="u"/>
    <p:sndAc>
      <p:stSnd>
        <p:snd r:embed="rId2" name="click.wav"/>
      </p:stSnd>
    </p:sndAc>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283</TotalTime>
  <Words>578</Words>
  <Application>Microsoft Office PowerPoint</Application>
  <PresentationFormat>Widescreen</PresentationFormat>
  <Paragraphs>32</Paragraphs>
  <Slides>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Calibri</vt:lpstr>
      <vt:lpstr>Cambria Math</vt:lpstr>
      <vt:lpstr>inherit</vt:lpstr>
      <vt:lpstr>Open Sans</vt:lpstr>
      <vt:lpstr>source-serif-pro</vt:lpstr>
      <vt:lpstr>Tw Cen MT</vt:lpstr>
      <vt:lpstr>Circuit</vt:lpstr>
      <vt:lpstr>Quantum processors and computing</vt:lpstr>
      <vt:lpstr>Let’s dive in</vt:lpstr>
      <vt:lpstr>Quantum processors</vt:lpstr>
      <vt:lpstr>Quantum computing</vt:lpstr>
      <vt:lpstr>What makes me excited about Quantum?</vt:lpstr>
      <vt:lpstr>Some deep notes:</vt:lpstr>
      <vt:lpstr>References and more: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Quantum processors and computing</dc:title>
  <dc:creator>Şirinova Surahi</dc:creator>
  <cp:lastModifiedBy>Şirinova Surahi</cp:lastModifiedBy>
  <cp:revision>2</cp:revision>
  <dcterms:created xsi:type="dcterms:W3CDTF">2022-09-30T10:38:55Z</dcterms:created>
  <dcterms:modified xsi:type="dcterms:W3CDTF">2022-09-30T15:28:59Z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